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2" r:id="rId5"/>
    <p:sldId id="289" r:id="rId6"/>
    <p:sldId id="290" r:id="rId7"/>
    <p:sldId id="292" r:id="rId8"/>
    <p:sldId id="291" r:id="rId9"/>
    <p:sldId id="263" r:id="rId10"/>
    <p:sldId id="266" r:id="rId11"/>
    <p:sldId id="288" r:id="rId12"/>
    <p:sldId id="286" r:id="rId13"/>
    <p:sldId id="269" r:id="rId14"/>
    <p:sldId id="287" r:id="rId15"/>
    <p:sldId id="271" r:id="rId16"/>
    <p:sldId id="278" r:id="rId17"/>
    <p:sldId id="259" r:id="rId18"/>
    <p:sldId id="275" r:id="rId19"/>
    <p:sldId id="276" r:id="rId20"/>
    <p:sldId id="293" r:id="rId21"/>
    <p:sldId id="260" r:id="rId22"/>
    <p:sldId id="277" r:id="rId23"/>
    <p:sldId id="274" r:id="rId24"/>
    <p:sldId id="281" r:id="rId25"/>
    <p:sldId id="282" r:id="rId26"/>
    <p:sldId id="283" r:id="rId27"/>
    <p:sldId id="284" r:id="rId28"/>
    <p:sldId id="285" r:id="rId29"/>
    <p:sldId id="262" r:id="rId30"/>
    <p:sldId id="279" r:id="rId31"/>
    <p:sldId id="280" r:id="rId32"/>
    <p:sldId id="265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8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8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85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9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8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5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8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7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5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1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lhAaeQCmk2y440PmagA0KmIVBIysVMwu/view?usp=drive_link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E54A2A-DF49-4800-82E7-3AF9353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125ED7-F0CF-40D9-8C60-51E18805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0E63CA1F-228D-64F2-56C3-8ACD040709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4459" b="192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58BB0-2FBE-2403-7785-E12820C27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146" y="1077626"/>
            <a:ext cx="9958754" cy="3317443"/>
          </a:xfrm>
        </p:spPr>
        <p:txBody>
          <a:bodyPr anchor="t">
            <a:normAutofit/>
          </a:bodyPr>
          <a:lstStyle/>
          <a:p>
            <a:r>
              <a:rPr lang="en-US" sz="6200" dirty="0" err="1">
                <a:solidFill>
                  <a:srgbClr val="FFFFFF"/>
                </a:solidFill>
              </a:rPr>
              <a:t>CourtMetrics</a:t>
            </a:r>
            <a:r>
              <a:rPr lang="en-US" sz="6200" dirty="0">
                <a:solidFill>
                  <a:srgbClr val="FFFFFF"/>
                </a:solidFill>
              </a:rPr>
              <a:t> – Unlocking Tennis Insights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61545-11DC-0525-EF44-84823FECF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146" y="5148850"/>
            <a:ext cx="9257512" cy="1263047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Gautham Gali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Ashutosh Reddy </a:t>
            </a:r>
            <a:r>
              <a:rPr lang="en-US" sz="1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Pochamreddy</a:t>
            </a:r>
            <a:endParaRPr lang="en-US" sz="1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Atharva Rajendra Sardar</a:t>
            </a: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Lokesh Devendra </a:t>
            </a:r>
            <a:r>
              <a:rPr lang="en-US" sz="1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Satpute</a:t>
            </a:r>
            <a:endParaRPr lang="en-US" sz="1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Professor. Soheil </a:t>
            </a:r>
            <a:r>
              <a:rPr lang="en-US" sz="1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Sibdari</a:t>
            </a:r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6934"/>
            <a:ext cx="804195" cy="0"/>
          </a:xfrm>
          <a:prstGeom prst="line">
            <a:avLst/>
          </a:prstGeom>
          <a:ln w="1238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3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9BBE-C6C8-349C-4916-541B616A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46" y="1092848"/>
            <a:ext cx="9958753" cy="680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cap="all"/>
              <a:t>Sprint Retrospective &amp; 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259AD-42EB-6E2F-7841-0D5A7A77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72" y="2126877"/>
            <a:ext cx="8628583" cy="42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2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FB59A6B-A73A-4B84-96FA-15B2C57AC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rget with various rings of accuracy">
            <a:extLst>
              <a:ext uri="{FF2B5EF4-FFF2-40B4-BE49-F238E27FC236}">
                <a16:creationId xmlns:a16="http://schemas.microsoft.com/office/drawing/2014/main" id="{7A2E4729-585D-528C-9CEC-89FDF3BF0E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289" b="1544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F57AFEC-D2BD-419F-ADB8-F5B1A23F3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6"/>
            <a:ext cx="12192000" cy="2285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B0F3-4004-3DE9-27B6-4B83764DA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46" y="5194563"/>
            <a:ext cx="5653454" cy="996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Demo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303550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1D9F-FBE4-E746-67D2-40367F6EF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91868"/>
            <a:ext cx="5077479" cy="2042160"/>
          </a:xfrm>
        </p:spPr>
        <p:txBody>
          <a:bodyPr>
            <a:normAutofit/>
          </a:bodyPr>
          <a:lstStyle/>
          <a:p>
            <a:r>
              <a:rPr lang="en-US" sz="4000"/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B41A1-D255-D56C-CC73-A9D9BF4C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32" y="3204755"/>
            <a:ext cx="4975768" cy="3028704"/>
          </a:xfrm>
        </p:spPr>
        <p:txBody>
          <a:bodyPr>
            <a:normAutofit/>
          </a:bodyPr>
          <a:lstStyle/>
          <a:p>
            <a:r>
              <a:rPr lang="en-US" b="1" dirty="0"/>
              <a:t>Tennis Court Detection Model: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TrackNet</a:t>
            </a:r>
            <a:r>
              <a:rPr lang="en-US" dirty="0"/>
              <a:t> architecture Neural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Input: 1 image; Output: 15 channels (14 </a:t>
            </a:r>
            <a:r>
              <a:rPr lang="en-US" dirty="0" err="1"/>
              <a:t>keypoints</a:t>
            </a:r>
            <a:r>
              <a:rPr lang="en-US" dirty="0"/>
              <a:t> + court center)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Input/Output resolution: 640 × 360</a:t>
            </a:r>
          </a:p>
          <a:p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21E21AE-BACE-0C28-98FB-687658EA1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5539" y="1143000"/>
            <a:ext cx="3854547" cy="216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A706694-6E10-7D76-D8A4-0F2D3186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5538" y="3760306"/>
            <a:ext cx="3854547" cy="18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854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BF980-1411-7663-B9B2-3AA805F5F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1DF3-EDAB-A728-336C-BCC33E4A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F6A17-F820-EE9A-E982-ADF0CFF4E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Tennis Player and ball tracking:</a:t>
            </a:r>
          </a:p>
          <a:p>
            <a:r>
              <a:rPr lang="en-US" dirty="0"/>
              <a:t>YOLO (You Only Look Once): Real-time object detection system with high speed and accuracy.</a:t>
            </a:r>
          </a:p>
          <a:p>
            <a:r>
              <a:rPr lang="en-US" dirty="0"/>
              <a:t>YOLOv8: Enhanced version with an anchor-free design and improved feature extraction.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DF3AF-EF0C-C820-0F19-87D182F5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657" y="4367139"/>
            <a:ext cx="4859934" cy="2358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E2475-0579-6B61-2DE9-1AC9A17E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57" y="316924"/>
            <a:ext cx="4795367" cy="222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58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ABC8-4CEC-365B-3946-3C653334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91868"/>
            <a:ext cx="5077479" cy="2042160"/>
          </a:xfrm>
        </p:spPr>
        <p:txBody>
          <a:bodyPr>
            <a:normAutofit/>
          </a:bodyPr>
          <a:lstStyle/>
          <a:p>
            <a:r>
              <a:rPr lang="en-US" sz="4000"/>
              <a:t>Post-Processing Techniques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587245-DD94-C43B-32EC-BD46772176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0232" y="3204755"/>
            <a:ext cx="4975768" cy="3028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Refining </a:t>
            </a:r>
            <a:r>
              <a:rPr kumimoji="0" lang="en-US" altLang="en-US" b="1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Keypoints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Extract white pixels, detect lines, and use intersections to correct predictions.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Homography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Adjustment: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Apply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homography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matrix to compare and shift predicted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  <a:latin typeface="Arial" panose="020B0604020202020204" pitchFamily="34" charset="0"/>
              </a:rPr>
              <a:t>keypoints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for occluded areas.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F50CD-4431-663B-F46A-10AEE2CF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9" y="1143000"/>
            <a:ext cx="3854547" cy="1879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35A82-5589-238E-6592-12F1D794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38" y="3760306"/>
            <a:ext cx="3854547" cy="9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88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60EE0-F6FE-BF0D-16A6-1A33357B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55B1-01F6-733C-711D-464A3582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91868"/>
            <a:ext cx="5077479" cy="2042160"/>
          </a:xfrm>
        </p:spPr>
        <p:txBody>
          <a:bodyPr>
            <a:normAutofit/>
          </a:bodyPr>
          <a:lstStyle/>
          <a:p>
            <a:r>
              <a:rPr lang="en-US" sz="4000" dirty="0"/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D8EB0-93B5-95E5-4FA5-138C73F9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85" y="2644091"/>
            <a:ext cx="4975768" cy="302870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Player Action Detection Model:</a:t>
            </a:r>
            <a:endParaRPr lang="en-US" dirty="0"/>
          </a:p>
          <a:p>
            <a:r>
              <a:rPr lang="en-US" b="1" dirty="0"/>
              <a:t>ResNet-18 Backbone</a:t>
            </a:r>
            <a:r>
              <a:rPr lang="en-US" dirty="0"/>
              <a:t>: Pretrained ResNet-18 used for feature extraction with a modified output layer.</a:t>
            </a:r>
          </a:p>
          <a:p>
            <a:r>
              <a:rPr lang="en-US" b="1" dirty="0"/>
              <a:t>Custom Heads</a:t>
            </a:r>
            <a:r>
              <a:rPr lang="en-US" dirty="0"/>
              <a:t>: </a:t>
            </a:r>
          </a:p>
          <a:p>
            <a:r>
              <a:rPr lang="en-US" b="1" dirty="0" err="1"/>
              <a:t>Keypoint</a:t>
            </a:r>
            <a:r>
              <a:rPr lang="en-US" b="1" dirty="0"/>
              <a:t> Head</a:t>
            </a:r>
            <a:r>
              <a:rPr lang="en-US" dirty="0"/>
              <a:t>: Predicts 18 (x, y) </a:t>
            </a:r>
            <a:r>
              <a:rPr lang="en-US" dirty="0" err="1"/>
              <a:t>keypoints</a:t>
            </a:r>
            <a:r>
              <a:rPr lang="en-US" dirty="0"/>
              <a:t>.</a:t>
            </a:r>
          </a:p>
          <a:p>
            <a:r>
              <a:rPr lang="en-US" b="1" dirty="0"/>
              <a:t>Classification Head</a:t>
            </a:r>
            <a:r>
              <a:rPr lang="en-US" dirty="0"/>
              <a:t>: Classifies actions (Backhand, Forehand, Ready Position, Serve).</a:t>
            </a:r>
          </a:p>
          <a:p>
            <a:r>
              <a:rPr lang="en-US" b="1" dirty="0"/>
              <a:t>Input-Output Flow</a:t>
            </a:r>
            <a:r>
              <a:rPr lang="en-US" dirty="0"/>
              <a:t>: Takes RGB images as input; outputs pose </a:t>
            </a:r>
            <a:r>
              <a:rPr lang="en-US" dirty="0" err="1"/>
              <a:t>keypoints</a:t>
            </a:r>
            <a:r>
              <a:rPr lang="en-US" dirty="0"/>
              <a:t> and action logits.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AC9DD-2BA6-3D9D-5E47-DE5CC9FD4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9" y="1143000"/>
            <a:ext cx="2988235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AB5F1-5908-B5DF-DE7B-8FD8B33B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82" y="3579723"/>
            <a:ext cx="2707928" cy="2772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001A9C-638F-A2F8-9A40-18DB0B7F9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839" y="3542365"/>
            <a:ext cx="2707928" cy="28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2F8512-5210-F591-B1B3-5A5AA81B2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4" name="Rectangle 9233">
            <a:extLst>
              <a:ext uri="{FF2B5EF4-FFF2-40B4-BE49-F238E27FC236}">
                <a16:creationId xmlns:a16="http://schemas.microsoft.com/office/drawing/2014/main" id="{6D42CF97-B3A2-59E5-CB58-076D754B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E27DA-7229-B954-5CB9-39A1AC11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58" y="1084946"/>
            <a:ext cx="3796542" cy="3057150"/>
          </a:xfrm>
        </p:spPr>
        <p:txBody>
          <a:bodyPr>
            <a:normAutofit/>
          </a:bodyPr>
          <a:lstStyle/>
          <a:p>
            <a:r>
              <a:rPr lang="en-US" sz="4000" dirty="0"/>
              <a:t>Model Results</a:t>
            </a:r>
          </a:p>
        </p:txBody>
      </p:sp>
      <p:cxnSp>
        <p:nvCxnSpPr>
          <p:cNvPr id="9236" name="Straight Connector 9235">
            <a:extLst>
              <a:ext uri="{FF2B5EF4-FFF2-40B4-BE49-F238E27FC236}">
                <a16:creationId xmlns:a16="http://schemas.microsoft.com/office/drawing/2014/main" id="{C1EEC734-6361-BA74-60C0-713F3C7C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112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6F242-F353-3E19-DB6F-F61E7495F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547" y="1035247"/>
            <a:ext cx="5548695" cy="3106849"/>
          </a:xfrm>
        </p:spPr>
        <p:txBody>
          <a:bodyPr>
            <a:normAutofit/>
          </a:bodyPr>
          <a:lstStyle/>
          <a:p>
            <a:r>
              <a:rPr lang="en-US" b="1" dirty="0"/>
              <a:t>Tennis Ball Detection Model: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D9958-6B8A-AED9-BA71-D240DE05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94" y="2339321"/>
            <a:ext cx="10860634" cy="11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1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4" name="Rectangle 9233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31D9F-FBE4-E746-67D2-40367F6EF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58" y="1084946"/>
            <a:ext cx="3796542" cy="3057150"/>
          </a:xfrm>
        </p:spPr>
        <p:txBody>
          <a:bodyPr>
            <a:normAutofit/>
          </a:bodyPr>
          <a:lstStyle/>
          <a:p>
            <a:r>
              <a:rPr lang="en-US" sz="4000" dirty="0"/>
              <a:t>Model Results</a:t>
            </a:r>
          </a:p>
        </p:txBody>
      </p:sp>
      <p:cxnSp>
        <p:nvCxnSpPr>
          <p:cNvPr id="9236" name="Straight Connector 9235">
            <a:extLst>
              <a:ext uri="{FF2B5EF4-FFF2-40B4-BE49-F238E27FC236}">
                <a16:creationId xmlns:a16="http://schemas.microsoft.com/office/drawing/2014/main" id="{8775D779-D43D-4685-9AED-75DCECA70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112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B41A1-D255-D56C-CC73-A9D9BF4C7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547" y="1035247"/>
            <a:ext cx="5548695" cy="3106849"/>
          </a:xfrm>
        </p:spPr>
        <p:txBody>
          <a:bodyPr>
            <a:normAutofit/>
          </a:bodyPr>
          <a:lstStyle/>
          <a:p>
            <a:r>
              <a:rPr lang="en-US" b="1" dirty="0"/>
              <a:t>Tennis Ball Detection Model: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E5154-4174-24CF-9A78-17281CCD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12" y="1779960"/>
            <a:ext cx="6887536" cy="4848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90A4EC-1C58-C949-124B-634C7CC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735" y="1779960"/>
            <a:ext cx="3972086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6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5BF96B-4E36-DB6C-1FC4-8E6448C40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1" name="Rectangle 9240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A340F-2285-4DDB-DFDF-85058DE0A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58" y="1084946"/>
            <a:ext cx="3796542" cy="3057150"/>
          </a:xfrm>
        </p:spPr>
        <p:txBody>
          <a:bodyPr>
            <a:normAutofit/>
          </a:bodyPr>
          <a:lstStyle/>
          <a:p>
            <a:r>
              <a:rPr lang="en-US" sz="4000" dirty="0"/>
              <a:t>Model Results</a:t>
            </a:r>
          </a:p>
        </p:txBody>
      </p:sp>
      <p:cxnSp>
        <p:nvCxnSpPr>
          <p:cNvPr id="9243" name="Straight Connector 9242">
            <a:extLst>
              <a:ext uri="{FF2B5EF4-FFF2-40B4-BE49-F238E27FC236}">
                <a16:creationId xmlns:a16="http://schemas.microsoft.com/office/drawing/2014/main" id="{8775D779-D43D-4685-9AED-75DCECA70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112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FA103-485F-5F13-342A-7B368C3D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547" y="1035247"/>
            <a:ext cx="5548695" cy="3106849"/>
          </a:xfrm>
        </p:spPr>
        <p:txBody>
          <a:bodyPr>
            <a:normAutofit/>
          </a:bodyPr>
          <a:lstStyle/>
          <a:p>
            <a:r>
              <a:rPr lang="en-US" b="1" dirty="0"/>
              <a:t>Tennis Player Detection: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883EE-9B2E-4918-9BD8-E1A19CD3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5" y="1900425"/>
            <a:ext cx="6285045" cy="3057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068B6-EB40-1332-75C2-C042A037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398" y="2194561"/>
            <a:ext cx="4030234" cy="13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2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856822-7BF5-6B94-1E56-DC70019CA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1" name="Rectangle 9240">
            <a:extLst>
              <a:ext uri="{FF2B5EF4-FFF2-40B4-BE49-F238E27FC236}">
                <a16:creationId xmlns:a16="http://schemas.microsoft.com/office/drawing/2014/main" id="{7C4A3DED-B219-9BDE-BCCA-5998CC731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6626B-E2D0-8C96-8D74-5896EA73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58" y="1084946"/>
            <a:ext cx="3796542" cy="3057150"/>
          </a:xfrm>
        </p:spPr>
        <p:txBody>
          <a:bodyPr>
            <a:normAutofit/>
          </a:bodyPr>
          <a:lstStyle/>
          <a:p>
            <a:r>
              <a:rPr lang="en-US" sz="4000" dirty="0"/>
              <a:t>Model Results</a:t>
            </a:r>
          </a:p>
        </p:txBody>
      </p:sp>
      <p:cxnSp>
        <p:nvCxnSpPr>
          <p:cNvPr id="9243" name="Straight Connector 9242">
            <a:extLst>
              <a:ext uri="{FF2B5EF4-FFF2-40B4-BE49-F238E27FC236}">
                <a16:creationId xmlns:a16="http://schemas.microsoft.com/office/drawing/2014/main" id="{7398A00D-0B78-50F3-53E7-2E7B490FB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112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13CAE-350B-31A7-CC68-3E881EE2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547" y="1035247"/>
            <a:ext cx="5548695" cy="3106849"/>
          </a:xfrm>
        </p:spPr>
        <p:txBody>
          <a:bodyPr>
            <a:normAutofit/>
          </a:bodyPr>
          <a:lstStyle/>
          <a:p>
            <a:r>
              <a:rPr lang="en-US" dirty="0"/>
              <a:t>Court Detection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C9394-E32E-845F-4EAB-7E9D7E22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4" y="2078685"/>
            <a:ext cx="6382518" cy="369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341F04-5C92-BE25-900D-FBA7ACFB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57" y="2179757"/>
            <a:ext cx="5225972" cy="310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7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C39C2-8C53-6B2A-318B-0A83A8F9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69848"/>
            <a:ext cx="6308775" cy="2049620"/>
          </a:xfrm>
        </p:spPr>
        <p:txBody>
          <a:bodyPr>
            <a:normAutofit/>
          </a:bodyPr>
          <a:lstStyle/>
          <a:p>
            <a:r>
              <a:rPr lang="en-US" sz="6000"/>
              <a:t>Overview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AA73CEEF-A8C0-2A78-30E9-BEB5DA6FA9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3180522"/>
            <a:ext cx="6223996" cy="3105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62500" lnSpcReduction="20000"/>
          </a:bodyPr>
          <a:lstStyle/>
          <a:p>
            <a:r>
              <a:rPr lang="en-US" b="1" dirty="0"/>
              <a:t>Objective:</a:t>
            </a:r>
          </a:p>
          <a:p>
            <a:r>
              <a:rPr lang="en-US" dirty="0"/>
              <a:t>Enhance tennis video analysis through deep learning-based detection of player actions, ball tracking, and court </a:t>
            </a:r>
            <a:r>
              <a:rPr lang="en-US" dirty="0" err="1"/>
              <a:t>keypoints</a:t>
            </a:r>
            <a:r>
              <a:rPr lang="en-US" dirty="0"/>
              <a:t> to provide comprehensive match insights.</a:t>
            </a:r>
          </a:p>
          <a:p>
            <a:r>
              <a:rPr lang="en-US" b="1" dirty="0"/>
              <a:t>Ball and Player Tracking:</a:t>
            </a:r>
            <a:r>
              <a:rPr lang="en-US" dirty="0"/>
              <a:t> Successfully integrated tracking mechanisms for both ball movement and player actions within match videos.</a:t>
            </a:r>
          </a:p>
          <a:p>
            <a:r>
              <a:rPr lang="en-US" b="1" dirty="0"/>
              <a:t>Court </a:t>
            </a:r>
            <a:r>
              <a:rPr lang="en-US" b="1" dirty="0" err="1"/>
              <a:t>Keypoints</a:t>
            </a:r>
            <a:r>
              <a:rPr lang="en-US" b="1" dirty="0"/>
              <a:t> Detection:</a:t>
            </a:r>
            <a:r>
              <a:rPr lang="en-US" dirty="0"/>
              <a:t> Developed a mini-court overlay for enhanced visualization.</a:t>
            </a:r>
          </a:p>
          <a:p>
            <a:r>
              <a:rPr lang="en-US" b="1" dirty="0"/>
              <a:t>Player Action Analysis:</a:t>
            </a:r>
            <a:r>
              <a:rPr lang="en-US" dirty="0"/>
              <a:t> Completed player action detection.</a:t>
            </a:r>
          </a:p>
          <a:p>
            <a:r>
              <a:rPr lang="en-US" b="1" dirty="0"/>
              <a:t>Player Statistics Analysis:</a:t>
            </a:r>
            <a:r>
              <a:rPr lang="en-US" dirty="0"/>
              <a:t> integrated player vs player statistical analysis using ATP data and Utilized Azure </a:t>
            </a:r>
            <a:r>
              <a:rPr lang="en-US" dirty="0" err="1"/>
              <a:t>Openai</a:t>
            </a:r>
            <a:r>
              <a:rPr lang="en-US" dirty="0"/>
              <a:t> Services.</a:t>
            </a:r>
          </a:p>
          <a:p>
            <a:r>
              <a:rPr lang="en-US" b="1" dirty="0"/>
              <a:t>Deployment &amp; Optimization: </a:t>
            </a:r>
            <a:r>
              <a:rPr lang="en-US" dirty="0"/>
              <a:t>Deployed Our Services Using Azure VM and Azure OpenAI service.</a:t>
            </a:r>
          </a:p>
          <a:p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F96F0-C0E3-20B1-60F2-26738D3F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42" r="40958"/>
          <a:stretch/>
        </p:blipFill>
        <p:spPr>
          <a:xfrm>
            <a:off x="8534400" y="10"/>
            <a:ext cx="36576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5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4E1B-627A-0E7C-E780-07252EB8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map and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E01DC7-C9FC-75B1-F96C-80F438B0E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743" y="2447925"/>
            <a:ext cx="8388851" cy="3838575"/>
          </a:xfrm>
        </p:spPr>
      </p:pic>
    </p:spTree>
    <p:extLst>
      <p:ext uri="{BB962C8B-B14F-4D97-AF65-F5344CB8AC3E}">
        <p14:creationId xmlns:p14="http://schemas.microsoft.com/office/powerpoint/2010/main" val="378603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0ABC8-4CEC-365B-3946-3C653334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91868"/>
            <a:ext cx="5077479" cy="2042160"/>
          </a:xfrm>
        </p:spPr>
        <p:txBody>
          <a:bodyPr>
            <a:normAutofit/>
          </a:bodyPr>
          <a:lstStyle/>
          <a:p>
            <a:r>
              <a:rPr lang="en-US" sz="4000" dirty="0"/>
              <a:t>Model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5FB8EA-5471-4074-88CA-98AA3AD98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112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B5C367E-9255-DEC8-2D9E-E2F318B7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8357"/>
            <a:ext cx="5120212" cy="5672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DFCA2-1404-9066-18A0-B024D1A4B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6" y="3073928"/>
            <a:ext cx="5387846" cy="19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2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DFC638-FA43-1E3A-7EEF-CFB6F9E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41" name="Rectangle 9240">
            <a:extLst>
              <a:ext uri="{FF2B5EF4-FFF2-40B4-BE49-F238E27FC236}">
                <a16:creationId xmlns:a16="http://schemas.microsoft.com/office/drawing/2014/main" id="{E928C2AC-07A8-13DC-CDBC-52B39B33E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D2162-C3CD-2797-F225-35DE64632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58" y="1084946"/>
            <a:ext cx="3796542" cy="3057150"/>
          </a:xfrm>
        </p:spPr>
        <p:txBody>
          <a:bodyPr>
            <a:normAutofit/>
          </a:bodyPr>
          <a:lstStyle/>
          <a:p>
            <a:r>
              <a:rPr lang="en-US" sz="4000" dirty="0"/>
              <a:t>Model Results</a:t>
            </a:r>
          </a:p>
        </p:txBody>
      </p:sp>
      <p:cxnSp>
        <p:nvCxnSpPr>
          <p:cNvPr id="9243" name="Straight Connector 9242">
            <a:extLst>
              <a:ext uri="{FF2B5EF4-FFF2-40B4-BE49-F238E27FC236}">
                <a16:creationId xmlns:a16="http://schemas.microsoft.com/office/drawing/2014/main" id="{6C1468EC-5156-E0D2-59AC-7E49F54D3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112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AFE51-96C7-704C-68C5-2F054E67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547" y="1035247"/>
            <a:ext cx="5548695" cy="3106849"/>
          </a:xfrm>
        </p:spPr>
        <p:txBody>
          <a:bodyPr>
            <a:normAutofit/>
          </a:bodyPr>
          <a:lstStyle/>
          <a:p>
            <a:r>
              <a:rPr lang="en-US" dirty="0"/>
              <a:t>Player Action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65CF1-347C-9588-0B64-5C4B7347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177" y="1620868"/>
            <a:ext cx="3890036" cy="47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72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2C523E-2E35-8172-9573-4A023262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4" name="Rectangle 9233">
            <a:extLst>
              <a:ext uri="{FF2B5EF4-FFF2-40B4-BE49-F238E27FC236}">
                <a16:creationId xmlns:a16="http://schemas.microsoft.com/office/drawing/2014/main" id="{58750646-FC20-3D42-95A9-E7C43B327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E472E-917C-DA3C-41C1-8A7EF248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91868"/>
            <a:ext cx="5077479" cy="2042160"/>
          </a:xfrm>
        </p:spPr>
        <p:txBody>
          <a:bodyPr>
            <a:normAutofit/>
          </a:bodyPr>
          <a:lstStyle/>
          <a:p>
            <a:r>
              <a:rPr lang="en-US" sz="4000" dirty="0"/>
              <a:t>Player vs Player statistics </a:t>
            </a:r>
          </a:p>
        </p:txBody>
      </p:sp>
      <p:cxnSp>
        <p:nvCxnSpPr>
          <p:cNvPr id="9236" name="Straight Connector 9235">
            <a:extLst>
              <a:ext uri="{FF2B5EF4-FFF2-40B4-BE49-F238E27FC236}">
                <a16:creationId xmlns:a16="http://schemas.microsoft.com/office/drawing/2014/main" id="{F88B8D99-18A7-1A4F-080D-072AF871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112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9D5E-DE0E-0FDF-16CF-2114262AA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85" y="2644091"/>
            <a:ext cx="4975768" cy="3028704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Head-to-Head Wins Bar Chart</a:t>
            </a:r>
            <a:r>
              <a:rPr lang="en-US" dirty="0"/>
              <a:t>: </a:t>
            </a:r>
          </a:p>
          <a:p>
            <a:r>
              <a:rPr lang="en-US" dirty="0"/>
              <a:t>Comparison of head-to-head wins between Federer and Nadal. </a:t>
            </a:r>
          </a:p>
          <a:p>
            <a:r>
              <a:rPr lang="en-US" b="1" dirty="0"/>
              <a:t>Win Percentage Comparison</a:t>
            </a:r>
            <a:r>
              <a:rPr lang="en-US" dirty="0"/>
              <a:t>: </a:t>
            </a:r>
          </a:p>
          <a:p>
            <a:r>
              <a:rPr lang="en-US" dirty="0"/>
              <a:t>Bar chart illustrating win percentages of both players.</a:t>
            </a:r>
          </a:p>
          <a:p>
            <a:r>
              <a:rPr lang="en-US" b="1" dirty="0"/>
              <a:t>Wins by Surface</a:t>
            </a:r>
            <a:r>
              <a:rPr lang="en-US" dirty="0"/>
              <a:t>: </a:t>
            </a:r>
          </a:p>
          <a:p>
            <a:r>
              <a:rPr lang="en-US" dirty="0"/>
              <a:t>Bar chart comparing wins on different surfaces (Hard, Clay, Grass). </a:t>
            </a:r>
          </a:p>
          <a:p>
            <a:r>
              <a:rPr lang="en-US" b="1" dirty="0"/>
              <a:t>Ranking Progression</a:t>
            </a:r>
            <a:r>
              <a:rPr lang="en-US" dirty="0"/>
              <a:t>: </a:t>
            </a:r>
          </a:p>
          <a:p>
            <a:r>
              <a:rPr lang="en-US" dirty="0"/>
              <a:t>Line chart showing ranking progression over time for both players.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9BC98-86A2-3816-F91D-3DACA401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098" y="1091868"/>
            <a:ext cx="2704314" cy="1818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E09A4F-A834-7E92-44B6-105AA37F6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843" y="1091868"/>
            <a:ext cx="2686729" cy="1818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A5F911-58B0-0152-F9B1-1DB9896AA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98" y="3482034"/>
            <a:ext cx="2728863" cy="1736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136EFE-2908-70C4-4E7A-93F66A0B4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905" y="3482034"/>
            <a:ext cx="2586667" cy="15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537C8-8922-4175-D498-D3922E316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41" name="Straight Connector 9240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43" name="Rectangle 9242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0566C-71EA-FAA9-75BF-E6F1C28D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46" y="1092848"/>
            <a:ext cx="9958753" cy="680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Player vs Player statistics </a:t>
            </a:r>
          </a:p>
        </p:txBody>
      </p:sp>
      <p:cxnSp>
        <p:nvCxnSpPr>
          <p:cNvPr id="9245" name="Straight Connector 9244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8A53101-CE7B-391D-24CC-2BE117318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846575"/>
            <a:ext cx="7277857" cy="34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1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FAC99-DC8A-5A65-4018-B0F307E08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41" name="Straight Connector 9240">
            <a:extLst>
              <a:ext uri="{FF2B5EF4-FFF2-40B4-BE49-F238E27FC236}">
                <a16:creationId xmlns:a16="http://schemas.microsoft.com/office/drawing/2014/main" id="{0E9344AB-CD87-52B6-057D-415679B35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43" name="Rectangle 9242">
            <a:extLst>
              <a:ext uri="{FF2B5EF4-FFF2-40B4-BE49-F238E27FC236}">
                <a16:creationId xmlns:a16="http://schemas.microsoft.com/office/drawing/2014/main" id="{EBCA173D-4799-6BBD-E94B-E8E7038A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664F2-B37C-B4FB-2E4F-68305BA4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46" y="1092848"/>
            <a:ext cx="9958753" cy="680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Player vs Player statistics </a:t>
            </a:r>
          </a:p>
        </p:txBody>
      </p:sp>
      <p:cxnSp>
        <p:nvCxnSpPr>
          <p:cNvPr id="9245" name="Straight Connector 9244">
            <a:extLst>
              <a:ext uri="{FF2B5EF4-FFF2-40B4-BE49-F238E27FC236}">
                <a16:creationId xmlns:a16="http://schemas.microsoft.com/office/drawing/2014/main" id="{25CB7F06-65ED-F33F-F82B-03DEC122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211AB2-F61F-60ED-41CF-DB68C332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46" y="2001347"/>
            <a:ext cx="9017203" cy="42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0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C0562-BAE1-59BB-65BF-3C15F5FB5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50" name="Straight Connector 924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52" name="Rectangle 9251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E1703-4D4C-738C-13C2-6DDE4703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46" y="1092848"/>
            <a:ext cx="9958753" cy="680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Player vs Player statistics </a:t>
            </a:r>
          </a:p>
        </p:txBody>
      </p:sp>
      <p:cxnSp>
        <p:nvCxnSpPr>
          <p:cNvPr id="9254" name="Straight Connector 925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9B5182-5D35-9DF3-C9FA-A3D77633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846575"/>
            <a:ext cx="7924596" cy="34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49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12877-F21B-8D2E-7F41-6B9AB7B15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59" name="Straight Connector 925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61" name="Rectangle 9260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2FBAE-CBAC-4D3B-5FF5-8F99132B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46" y="1092848"/>
            <a:ext cx="9958753" cy="680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Player vs Player statistics </a:t>
            </a:r>
          </a:p>
        </p:txBody>
      </p:sp>
      <p:cxnSp>
        <p:nvCxnSpPr>
          <p:cNvPr id="9263" name="Straight Connector 926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C7EFFBC-39E4-10F6-8A0E-F97914C9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846575"/>
            <a:ext cx="7510625" cy="34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4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E4640-D364-DC22-8453-2061D532D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68" name="Straight Connector 9267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70" name="Rectangle 9269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136C2-B094-1F6F-90FB-7A4D4DAE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46" y="1092848"/>
            <a:ext cx="9958753" cy="680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Player vs Player statistics </a:t>
            </a:r>
          </a:p>
        </p:txBody>
      </p:sp>
      <p:cxnSp>
        <p:nvCxnSpPr>
          <p:cNvPr id="9272" name="Straight Connector 9271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961637-7077-C3C0-A88D-73BC58ED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846575"/>
            <a:ext cx="7277857" cy="34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54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72647-E9DE-9BEC-D911-946AAE1E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58" y="1084946"/>
            <a:ext cx="3796542" cy="3057150"/>
          </a:xfrm>
        </p:spPr>
        <p:txBody>
          <a:bodyPr>
            <a:normAutofit/>
          </a:bodyPr>
          <a:lstStyle/>
          <a:p>
            <a:r>
              <a:rPr lang="en-US" sz="3700"/>
              <a:t>Backend and Frontend Implementation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75D779-D43D-4685-9AED-75DCECA70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112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CE74568C-ADD7-EE56-B755-7494B26FD7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53547" y="1035247"/>
            <a:ext cx="5548695" cy="31068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Backend: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Video upload and processing API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APIs for player ranking, match schedule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500" dirty="0">
                <a:latin typeface="Arial" panose="020B0604020202020204" pitchFamily="34" charset="0"/>
              </a:rPr>
              <a:t>Azure OpenAI service for Player Statistics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Frontend: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YouTube Video Downloader &amp; Uploader (Completed)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Player ranking system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Match scheduling page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9CAACB-35B9-C41D-7187-EDFBB5A4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1" y="4572000"/>
            <a:ext cx="3025683" cy="1490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A151F-7A8A-6592-1C5F-2B310199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714" y="4572000"/>
            <a:ext cx="3373931" cy="1651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44ABA7-182F-9C0B-F543-784397B89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039" y="4432268"/>
            <a:ext cx="3118917" cy="149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B669-3F35-22B6-AEAE-88527E3D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30" y="483710"/>
            <a:ext cx="7825409" cy="2438067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E66164-463C-C959-1BFE-D4CAC2FE4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4192" y="3339225"/>
            <a:ext cx="6795760" cy="29207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Size: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8,841 images (75% training, 25% validation)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Resolution: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1280 × 720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Content: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Hard, clay, and grass courts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Source: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Semi-automated extraction from YouTube highlights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Link: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lang="en-US" b="0" i="0" dirty="0">
                <a:effectLst/>
                <a:latin typeface="-apple-system"/>
              </a:rPr>
              <a:t> </a:t>
            </a:r>
            <a:r>
              <a:rPr lang="en-US" b="0" i="0" u="sng" dirty="0">
                <a:effectLst/>
                <a:latin typeface="-apple-system"/>
                <a:hlinkClick r:id="rId2"/>
              </a:rPr>
              <a:t>https://drive.google.com/file/d/1lhAaeQCmk2y440PmagA0KmIVBIysVMwu/view?usp=drive_link</a:t>
            </a:r>
            <a:endParaRPr lang="en-US" b="0" i="0" u="sng" dirty="0">
              <a:effectLst/>
              <a:latin typeface="-apple-system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800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C827D6-DEE1-DB37-1907-71322B072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8D7D5-5A35-370A-5FDB-D5735511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46" y="1092848"/>
            <a:ext cx="9958753" cy="680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Azure openAi service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D32BB1-6252-6F30-5213-E5036E54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48" y="2332118"/>
            <a:ext cx="4727331" cy="2752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BD928-42EA-800E-FC8E-F5B3FEFCB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46" y="2332118"/>
            <a:ext cx="5090639" cy="29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0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36134-EC40-482A-E8CD-B46A584C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239CC8-BE83-9984-E3D0-32E8BA6B8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015201-28CF-8109-A097-DDD33DED4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48351-5209-23C1-EAEF-B8016AA5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46" y="1092848"/>
            <a:ext cx="9958753" cy="680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/>
              <a:t>Azure openAi service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3075A8-3522-F3DF-E7C3-50BCEF5E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46F7824-D947-DAEF-5FD2-6E0AB28A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25" y="1772992"/>
            <a:ext cx="7736743" cy="450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44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306D-08B5-ACA0-061A-082A26D9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Solutions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E612EB-BB2C-3F26-A5DF-F442E381D16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523511" y="3426596"/>
            <a:ext cx="62151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Accuracy: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Issue: Lighting and camera angle variations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 Extra testing and data collection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Performance: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Issue: Video upload latency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 Optimized code and implemented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1254362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A82F7-A0E2-F9D1-801B-80168616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16" y="1076635"/>
            <a:ext cx="3930256" cy="3495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Thank 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E023E389-9A5A-3E1E-387C-9F19A8028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636" y="571499"/>
            <a:ext cx="5715001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8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568AF-108F-3A76-49B6-C0289E153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2231-A88E-CE5D-4BC1-BDC414AF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30" y="483710"/>
            <a:ext cx="7825409" cy="2438067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D22F63-0F43-4024-8B6E-9D0E76A90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5339" y="1849741"/>
            <a:ext cx="8983457" cy="42578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b="1" i="0" dirty="0">
                <a:effectLst/>
                <a:latin typeface="Nexus Sans"/>
              </a:rPr>
              <a:t>Tennis Player Actions Dataset for Human Pose Estimation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Size: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500 images each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Resolution: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1280 × 720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Content: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The actions in this dataset, the action categories name in COCO-format is in brackets: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1. backhand shot (backhand)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2. forehand shot (forehand)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3. ready position (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ready_position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)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4. serve (serve)</a:t>
            </a:r>
            <a:b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</a:b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We use COCO-Annotator to annotating and categorizing human actions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["nose",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left_eye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right_eye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left_ear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right_ear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left_shoulder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right_shoulder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left_elbow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right_elbow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left_wrist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right_wrist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left_hip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right_hip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left_knee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right_knee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left_ankle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Nexus Sans"/>
              </a:rPr>
              <a:t>right_ankle</a:t>
            </a:r>
            <a:r>
              <a:rPr lang="en-US" b="0" i="0" dirty="0">
                <a:solidFill>
                  <a:srgbClr val="505050"/>
                </a:solidFill>
                <a:effectLst/>
                <a:latin typeface="Nexus Sans"/>
              </a:rPr>
              <a:t>", "neck"]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Source: Mendeley Data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Link: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https://data.mendeley.com/datasets/nv3rpsxhhk/1</a:t>
            </a:r>
          </a:p>
        </p:txBody>
      </p:sp>
    </p:spTree>
    <p:extLst>
      <p:ext uri="{BB962C8B-B14F-4D97-AF65-F5344CB8AC3E}">
        <p14:creationId xmlns:p14="http://schemas.microsoft.com/office/powerpoint/2010/main" val="416781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93327-5FDF-AD5B-F648-7D9D5973A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29C6-F66D-57C6-D4C6-020F3714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30" y="483710"/>
            <a:ext cx="7825409" cy="2438067"/>
          </a:xfrm>
        </p:spPr>
        <p:txBody>
          <a:bodyPr>
            <a:normAutofit/>
          </a:bodyPr>
          <a:lstStyle/>
          <a:p>
            <a:pPr algn="r"/>
            <a:r>
              <a:rPr lang="en-US" sz="6000" dirty="0"/>
              <a:t>Tools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982FDA-660F-668E-34AA-6D3D71FF21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5339" y="1849741"/>
            <a:ext cx="8983457" cy="42578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FrontEnd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HTML, CSS, JS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Backend: Flask, </a:t>
            </a:r>
            <a:r>
              <a:rPr lang="en-US" altLang="en-US" dirty="0" err="1">
                <a:latin typeface="Arial" panose="020B0604020202020204" pitchFamily="34" charset="0"/>
              </a:rPr>
              <a:t>PostgresDB</a:t>
            </a:r>
            <a:r>
              <a:rPr lang="en-US" altLang="en-US" dirty="0">
                <a:latin typeface="Arial" panose="020B0604020202020204" pitchFamily="34" charset="0"/>
              </a:rPr>
              <a:t>, python, Azure Open AI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ML models: yolov8,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Tracknet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CNN, ResNet-18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Azure Services: Azure Virtual Machine, Azure Open AI, Azure Virtual net, Azure DNS,  Azure Resource groups, Azure public IP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 LLM: gpt-4o (version:2024-08-06)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Visualization: seaborn, matplotlib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IDE: Visual Studio Code, Azure OpenAI Service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Other: Trello, kanban, Jira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Communication: zoom, WhatsApp, slack</a:t>
            </a:r>
          </a:p>
        </p:txBody>
      </p:sp>
    </p:spTree>
    <p:extLst>
      <p:ext uri="{BB962C8B-B14F-4D97-AF65-F5344CB8AC3E}">
        <p14:creationId xmlns:p14="http://schemas.microsoft.com/office/powerpoint/2010/main" val="147993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86D5-19FF-DE61-85CE-A2586916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A2E576-264F-E88A-DF1C-B3EB60E3E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115" y="2082799"/>
            <a:ext cx="6079472" cy="3838575"/>
          </a:xfrm>
        </p:spPr>
      </p:pic>
    </p:spTree>
    <p:extLst>
      <p:ext uri="{BB962C8B-B14F-4D97-AF65-F5344CB8AC3E}">
        <p14:creationId xmlns:p14="http://schemas.microsoft.com/office/powerpoint/2010/main" val="1752801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AFAC-D179-B7AF-6447-9EAE5206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4147804" cy="2042160"/>
          </a:xfrm>
        </p:spPr>
        <p:txBody>
          <a:bodyPr>
            <a:normAutofit/>
          </a:bodyPr>
          <a:lstStyle/>
          <a:p>
            <a:r>
              <a:rPr lang="en-US" sz="4000"/>
              <a:t>Sprint 1 Achievements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E2C3F5-383D-67E1-EA98-02240F5771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0232" y="3204755"/>
            <a:ext cx="4147804" cy="2966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Completed: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Video download/upload feature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Player ranking API and match scheduling API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Backend server setup for video processing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Ongoing: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Player detection models and player vs. player statistics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Video processing framework (Due: Nov 10)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15C332-6D9F-13B1-B0D2-E5033892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3000"/>
            <a:ext cx="5492377" cy="37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8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AFAC-D179-B7AF-6447-9EAE5206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4147804" cy="2042160"/>
          </a:xfrm>
        </p:spPr>
        <p:txBody>
          <a:bodyPr>
            <a:normAutofit/>
          </a:bodyPr>
          <a:lstStyle/>
          <a:p>
            <a:r>
              <a:rPr lang="en-US" sz="4000" dirty="0"/>
              <a:t>Sprint 2 Achievements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E2C3F5-383D-67E1-EA98-02240F5771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0232" y="3204755"/>
            <a:ext cx="4147804" cy="2966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Completed: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600" b="1" dirty="0"/>
              <a:t> Ball Tracker Integration:</a:t>
            </a:r>
            <a:r>
              <a:rPr lang="en-US" sz="1600" dirty="0"/>
              <a:t> Successful tracking and monitoring of ball movement during match videos.</a:t>
            </a:r>
            <a:endParaRPr lang="en-US" sz="1500" b="1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600" b="1" dirty="0"/>
              <a:t> Player Tracker Integration:</a:t>
            </a:r>
            <a:r>
              <a:rPr lang="en-US" sz="1600" dirty="0"/>
              <a:t> Accurate tracking of players within match videos for detailed analysis.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600" b="1" dirty="0"/>
              <a:t> Court </a:t>
            </a:r>
            <a:r>
              <a:rPr lang="en-US" sz="1600" b="1" dirty="0" err="1"/>
              <a:t>Keypoints</a:t>
            </a:r>
            <a:r>
              <a:rPr lang="en-US" sz="1600" b="1" dirty="0"/>
              <a:t> Detection:</a:t>
            </a:r>
            <a:r>
              <a:rPr lang="en-US" sz="1600" dirty="0"/>
              <a:t> Mini-court overlay with key points for enhanced match visualization.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600" b="1" dirty="0"/>
              <a:t> Player Action Detection:</a:t>
            </a:r>
            <a:r>
              <a:rPr lang="en-US" sz="1600" dirty="0"/>
              <a:t> Completed detection of key player movements.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600" b="1" dirty="0"/>
              <a:t> Player vs Player Statistics Analysis:</a:t>
            </a:r>
            <a:r>
              <a:rPr lang="en-US" sz="1600" dirty="0"/>
              <a:t> Integrated ATP data for comprehensive player comparisons.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Ongoing: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Integrating everything 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Video processing framework (Due: Nov </a:t>
            </a:r>
            <a:r>
              <a:rPr lang="en-US" altLang="en-US" sz="1500" dirty="0">
                <a:latin typeface="Arial" panose="020B0604020202020204" pitchFamily="34" charset="0"/>
              </a:rPr>
              <a:t>20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80F52-860D-E778-5B78-692F6070B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991" y="1653235"/>
            <a:ext cx="5288038" cy="256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3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AFAC-D179-B7AF-6447-9EAE5206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1868"/>
            <a:ext cx="4147804" cy="2042160"/>
          </a:xfrm>
        </p:spPr>
        <p:txBody>
          <a:bodyPr>
            <a:normAutofit/>
          </a:bodyPr>
          <a:lstStyle/>
          <a:p>
            <a:r>
              <a:rPr lang="en-US" sz="4000" dirty="0"/>
              <a:t>Sprint 3 Achievements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E2C3F5-383D-67E1-EA98-02240F5771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0232" y="3204755"/>
            <a:ext cx="4147804" cy="2966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Completed: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600" b="1" dirty="0"/>
              <a:t> Ball Tracker Integration:</a:t>
            </a:r>
            <a:r>
              <a:rPr lang="en-US" sz="1600" dirty="0"/>
              <a:t> Successful tracking and monitoring of ball movement during match videos.</a:t>
            </a:r>
            <a:endParaRPr lang="en-US" sz="1500" b="1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600" b="1" dirty="0"/>
              <a:t> Player Tracker Integration:</a:t>
            </a:r>
            <a:r>
              <a:rPr lang="en-US" sz="1600" dirty="0"/>
              <a:t> Accurate tracking of players within match videos for detailed analysis.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600" b="1" dirty="0"/>
              <a:t> Court </a:t>
            </a:r>
            <a:r>
              <a:rPr lang="en-US" sz="1600" b="1" dirty="0" err="1"/>
              <a:t>Keypoints</a:t>
            </a:r>
            <a:r>
              <a:rPr lang="en-US" sz="1600" b="1" dirty="0"/>
              <a:t> Detection:</a:t>
            </a:r>
            <a:r>
              <a:rPr lang="en-US" sz="1600" dirty="0"/>
              <a:t> Mini-court overlay with key points for enhanced match visualization.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600" b="1" dirty="0"/>
              <a:t> Player Action Detection:</a:t>
            </a:r>
            <a:r>
              <a:rPr lang="en-US" sz="1600" dirty="0"/>
              <a:t> Completed detection of key player movements.</a:t>
            </a: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600" b="1" dirty="0"/>
              <a:t> Player vs Player Statistics Analysis:</a:t>
            </a:r>
            <a:r>
              <a:rPr lang="en-US" sz="1600" dirty="0"/>
              <a:t> Integrated ATP data for comprehensive player comparisons.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Integrated Azure VM and Deployment.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0DF7D-90FC-288E-73C1-0A2AEBB6A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36" y="368281"/>
            <a:ext cx="6799291" cy="512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35428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1082</Words>
  <Application>Microsoft Office PowerPoint</Application>
  <PresentationFormat>Widescreen</PresentationFormat>
  <Paragraphs>135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-apple-system</vt:lpstr>
      <vt:lpstr>Arial</vt:lpstr>
      <vt:lpstr>Neue Haas Grotesk Text Pro</vt:lpstr>
      <vt:lpstr>Nexus Sans</vt:lpstr>
      <vt:lpstr>Times New Roman</vt:lpstr>
      <vt:lpstr>BjornVTI</vt:lpstr>
      <vt:lpstr>CourtMetrics – Unlocking Tennis Insights with Machine Learning</vt:lpstr>
      <vt:lpstr>Overview</vt:lpstr>
      <vt:lpstr>Dataset</vt:lpstr>
      <vt:lpstr>Dataset</vt:lpstr>
      <vt:lpstr>Tools</vt:lpstr>
      <vt:lpstr>Sprint </vt:lpstr>
      <vt:lpstr>Sprint 1 Achievements</vt:lpstr>
      <vt:lpstr>Sprint 2 Achievements</vt:lpstr>
      <vt:lpstr>Sprint 3 Achievements</vt:lpstr>
      <vt:lpstr>Sprint Retrospective &amp; Next Steps</vt:lpstr>
      <vt:lpstr>Demo</vt:lpstr>
      <vt:lpstr>Model Architecture</vt:lpstr>
      <vt:lpstr>Model Architecture</vt:lpstr>
      <vt:lpstr>Post-Processing Techniques</vt:lpstr>
      <vt:lpstr>Model Architecture</vt:lpstr>
      <vt:lpstr>Model Results</vt:lpstr>
      <vt:lpstr>Model Results</vt:lpstr>
      <vt:lpstr>Model Results</vt:lpstr>
      <vt:lpstr>Model Results</vt:lpstr>
      <vt:lpstr>Mini map and dashboard</vt:lpstr>
      <vt:lpstr>Model Results</vt:lpstr>
      <vt:lpstr>Model Results</vt:lpstr>
      <vt:lpstr>Player vs Player statistics </vt:lpstr>
      <vt:lpstr>Player vs Player statistics </vt:lpstr>
      <vt:lpstr>Player vs Player statistics </vt:lpstr>
      <vt:lpstr>Player vs Player statistics </vt:lpstr>
      <vt:lpstr>Player vs Player statistics </vt:lpstr>
      <vt:lpstr>Player vs Player statistics </vt:lpstr>
      <vt:lpstr>Backend and Frontend Implementation</vt:lpstr>
      <vt:lpstr>Azure openAi service</vt:lpstr>
      <vt:lpstr>Azure openAi service</vt:lpstr>
      <vt:lpstr>Challenges &amp; Solutions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Gali, Gautham</dc:creator>
  <cp:lastModifiedBy>Gali, Gautham</cp:lastModifiedBy>
  <cp:revision>25</cp:revision>
  <dcterms:created xsi:type="dcterms:W3CDTF">2024-10-21T02:42:32Z</dcterms:created>
  <dcterms:modified xsi:type="dcterms:W3CDTF">2024-12-07T01:40:55Z</dcterms:modified>
</cp:coreProperties>
</file>